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36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5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Imag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4" name="Image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Image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886640052_3195x2556.jpe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2. PEOPLE • REFLECTION SHEET"/>
          <p:cNvSpPr txBox="1"/>
          <p:nvPr/>
        </p:nvSpPr>
        <p:spPr>
          <a:xfrm>
            <a:off x="1834316" y="1359437"/>
            <a:ext cx="919379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27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2. PEOPLE • REFLECTION SHEET</a:t>
            </a:r>
          </a:p>
        </p:txBody>
      </p:sp>
      <p:sp>
        <p:nvSpPr>
          <p:cNvPr id="172" name="Who…"/>
          <p:cNvSpPr txBox="1"/>
          <p:nvPr/>
        </p:nvSpPr>
        <p:spPr>
          <a:xfrm>
            <a:off x="4094590" y="2751173"/>
            <a:ext cx="190754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Who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5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(User profile)</a:t>
            </a:r>
          </a:p>
        </p:txBody>
      </p:sp>
      <p:sp>
        <p:nvSpPr>
          <p:cNvPr id="173" name="What…"/>
          <p:cNvSpPr txBox="1"/>
          <p:nvPr/>
        </p:nvSpPr>
        <p:spPr>
          <a:xfrm>
            <a:off x="9687456" y="2751173"/>
            <a:ext cx="131953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What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5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(Activity)</a:t>
            </a:r>
          </a:p>
        </p:txBody>
      </p:sp>
      <p:sp>
        <p:nvSpPr>
          <p:cNvPr id="174" name="How would you summarise what the session was about?"/>
          <p:cNvSpPr txBox="1"/>
          <p:nvPr/>
        </p:nvSpPr>
        <p:spPr>
          <a:xfrm>
            <a:off x="822853" y="5684606"/>
            <a:ext cx="519969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How would you summarise what the session was about?</a:t>
            </a:r>
          </a:p>
        </p:txBody>
      </p:sp>
      <p:sp>
        <p:nvSpPr>
          <p:cNvPr id="175" name="Callout"/>
          <p:cNvSpPr/>
          <p:nvPr/>
        </p:nvSpPr>
        <p:spPr>
          <a:xfrm>
            <a:off x="740819" y="2602271"/>
            <a:ext cx="5363766" cy="3007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8"/>
                  <a:pt x="0" y="1135"/>
                </a:cubicBezTo>
                <a:lnTo>
                  <a:pt x="0" y="17675"/>
                </a:lnTo>
                <a:cubicBezTo>
                  <a:pt x="0" y="18302"/>
                  <a:pt x="285" y="18809"/>
                  <a:pt x="636" y="18809"/>
                </a:cubicBezTo>
                <a:lnTo>
                  <a:pt x="4063" y="18809"/>
                </a:lnTo>
                <a:lnTo>
                  <a:pt x="4678" y="21600"/>
                </a:lnTo>
                <a:lnTo>
                  <a:pt x="5292" y="18809"/>
                </a:lnTo>
                <a:lnTo>
                  <a:pt x="20964" y="18809"/>
                </a:lnTo>
                <a:cubicBezTo>
                  <a:pt x="21315" y="18809"/>
                  <a:pt x="21600" y="18302"/>
                  <a:pt x="21600" y="17675"/>
                </a:cubicBezTo>
                <a:lnTo>
                  <a:pt x="21600" y="1135"/>
                </a:lnTo>
                <a:cubicBezTo>
                  <a:pt x="21600" y="508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What made you think differently?"/>
          <p:cNvSpPr txBox="1"/>
          <p:nvPr/>
        </p:nvSpPr>
        <p:spPr>
          <a:xfrm>
            <a:off x="8174047" y="5684606"/>
            <a:ext cx="314820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made you think differently?</a:t>
            </a:r>
          </a:p>
        </p:txBody>
      </p:sp>
      <p:sp>
        <p:nvSpPr>
          <p:cNvPr id="177" name="What did you learn?"/>
          <p:cNvSpPr txBox="1"/>
          <p:nvPr/>
        </p:nvSpPr>
        <p:spPr>
          <a:xfrm>
            <a:off x="3535438" y="9268427"/>
            <a:ext cx="194157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did you learn?</a:t>
            </a:r>
          </a:p>
        </p:txBody>
      </p:sp>
      <p:sp>
        <p:nvSpPr>
          <p:cNvPr id="178" name="What questions do you have?"/>
          <p:cNvSpPr txBox="1"/>
          <p:nvPr/>
        </p:nvSpPr>
        <p:spPr>
          <a:xfrm>
            <a:off x="7786793" y="9268427"/>
            <a:ext cx="2844166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questions do you have? </a:t>
            </a:r>
          </a:p>
        </p:txBody>
      </p:sp>
      <p:sp>
        <p:nvSpPr>
          <p:cNvPr id="179" name="THIS SHEET IS NOT FOR SHARING. IT IS FOR YOUR PERSONAL REFLECTION."/>
          <p:cNvSpPr txBox="1"/>
          <p:nvPr/>
        </p:nvSpPr>
        <p:spPr>
          <a:xfrm>
            <a:off x="2249266" y="1917999"/>
            <a:ext cx="62101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2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THIS SHEET IS NOT FOR SHARING. IT IS FOR YOUR PERSONAL REFLECTION.</a:t>
            </a:r>
          </a:p>
        </p:txBody>
      </p:sp>
      <p:sp>
        <p:nvSpPr>
          <p:cNvPr id="180" name="Callout"/>
          <p:cNvSpPr/>
          <p:nvPr/>
        </p:nvSpPr>
        <p:spPr>
          <a:xfrm>
            <a:off x="6526993" y="2602271"/>
            <a:ext cx="5363766" cy="3008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7"/>
                  <a:pt x="0" y="1134"/>
                </a:cubicBezTo>
                <a:lnTo>
                  <a:pt x="0" y="17668"/>
                </a:lnTo>
                <a:cubicBezTo>
                  <a:pt x="0" y="18294"/>
                  <a:pt x="285" y="18802"/>
                  <a:pt x="636" y="18802"/>
                </a:cubicBezTo>
                <a:lnTo>
                  <a:pt x="16142" y="18802"/>
                </a:lnTo>
                <a:lnTo>
                  <a:pt x="16757" y="21600"/>
                </a:lnTo>
                <a:lnTo>
                  <a:pt x="17371" y="18802"/>
                </a:lnTo>
                <a:lnTo>
                  <a:pt x="20964" y="18802"/>
                </a:lnTo>
                <a:cubicBezTo>
                  <a:pt x="21315" y="18802"/>
                  <a:pt x="21600" y="18294"/>
                  <a:pt x="21600" y="17668"/>
                </a:cubicBezTo>
                <a:lnTo>
                  <a:pt x="21600" y="1134"/>
                </a:lnTo>
                <a:cubicBezTo>
                  <a:pt x="21600" y="507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Callout"/>
          <p:cNvSpPr/>
          <p:nvPr/>
        </p:nvSpPr>
        <p:spPr>
          <a:xfrm>
            <a:off x="740819" y="6236916"/>
            <a:ext cx="5363766" cy="3008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7"/>
                  <a:pt x="0" y="1134"/>
                </a:cubicBezTo>
                <a:lnTo>
                  <a:pt x="0" y="17668"/>
                </a:lnTo>
                <a:cubicBezTo>
                  <a:pt x="0" y="18294"/>
                  <a:pt x="285" y="18802"/>
                  <a:pt x="636" y="18802"/>
                </a:cubicBezTo>
                <a:lnTo>
                  <a:pt x="16142" y="18802"/>
                </a:lnTo>
                <a:lnTo>
                  <a:pt x="16757" y="21600"/>
                </a:lnTo>
                <a:lnTo>
                  <a:pt x="17371" y="18802"/>
                </a:lnTo>
                <a:lnTo>
                  <a:pt x="20964" y="18802"/>
                </a:lnTo>
                <a:cubicBezTo>
                  <a:pt x="21315" y="18802"/>
                  <a:pt x="21600" y="18294"/>
                  <a:pt x="21600" y="17668"/>
                </a:cubicBezTo>
                <a:lnTo>
                  <a:pt x="21600" y="1134"/>
                </a:lnTo>
                <a:cubicBezTo>
                  <a:pt x="21600" y="507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2" name="Callout"/>
          <p:cNvSpPr/>
          <p:nvPr/>
        </p:nvSpPr>
        <p:spPr>
          <a:xfrm>
            <a:off x="6526993" y="6236916"/>
            <a:ext cx="5363766" cy="2992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10"/>
                  <a:pt x="0" y="1140"/>
                </a:cubicBezTo>
                <a:lnTo>
                  <a:pt x="0" y="17764"/>
                </a:lnTo>
                <a:cubicBezTo>
                  <a:pt x="0" y="18394"/>
                  <a:pt x="285" y="18904"/>
                  <a:pt x="636" y="18904"/>
                </a:cubicBezTo>
                <a:lnTo>
                  <a:pt x="8592" y="18904"/>
                </a:lnTo>
                <a:lnTo>
                  <a:pt x="9207" y="21600"/>
                </a:lnTo>
                <a:lnTo>
                  <a:pt x="9823" y="18904"/>
                </a:lnTo>
                <a:lnTo>
                  <a:pt x="20964" y="18904"/>
                </a:lnTo>
                <a:cubicBezTo>
                  <a:pt x="21315" y="18904"/>
                  <a:pt x="21600" y="18394"/>
                  <a:pt x="21600" y="17764"/>
                </a:cubicBezTo>
                <a:lnTo>
                  <a:pt x="21600" y="1140"/>
                </a:lnTo>
                <a:cubicBezTo>
                  <a:pt x="21600" y="510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83" name="OCLogo circle dblue trans letters.png" descr="OCLogo circle dblue trans lette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34" y="486092"/>
            <a:ext cx="1045071" cy="104507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HIRD SECTOR INTERFACE…"/>
          <p:cNvSpPr txBox="1"/>
          <p:nvPr/>
        </p:nvSpPr>
        <p:spPr>
          <a:xfrm>
            <a:off x="1843832" y="627626"/>
            <a:ext cx="9317136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THIRD SECTOR INTERFACE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SCOTTISH APPROACH TO SERVICE DESIGN CHAMPIONS PROGRAMME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ircle"/>
          <p:cNvSpPr/>
          <p:nvPr/>
        </p:nvSpPr>
        <p:spPr>
          <a:xfrm>
            <a:off x="6242097" y="3912156"/>
            <a:ext cx="1718172" cy="1718172"/>
          </a:xfrm>
          <a:prstGeom prst="ellipse">
            <a:avLst/>
          </a:prstGeom>
          <a:ln w="63500">
            <a:solidFill>
              <a:srgbClr val="53585F"/>
            </a:solidFill>
            <a:custDash>
              <a:ds d="200000" sp="200000"/>
            </a:custDash>
            <a:miter lim="400000"/>
          </a:ln>
        </p:spPr>
        <p:txBody>
          <a:bodyPr lIns="101600" tIns="101600" rIns="101600" bIns="10160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" name="Rounded Rectangle"/>
          <p:cNvSpPr/>
          <p:nvPr/>
        </p:nvSpPr>
        <p:spPr>
          <a:xfrm>
            <a:off x="1494122" y="2545249"/>
            <a:ext cx="11208917" cy="6775903"/>
          </a:xfrm>
          <a:prstGeom prst="roundRect">
            <a:avLst>
              <a:gd name="adj" fmla="val 1573"/>
            </a:avLst>
          </a:prstGeom>
          <a:ln w="63500">
            <a:solidFill>
              <a:srgbClr val="597492"/>
            </a:solidFill>
            <a:miter lim="400000"/>
          </a:ln>
        </p:spPr>
        <p:txBody>
          <a:bodyPr lIns="101600" tIns="101600" rIns="101600" bIns="10160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Line"/>
          <p:cNvSpPr/>
          <p:nvPr/>
        </p:nvSpPr>
        <p:spPr>
          <a:xfrm>
            <a:off x="5288313" y="2558841"/>
            <a:ext cx="1282175" cy="1512774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" name="Line"/>
          <p:cNvSpPr/>
          <p:nvPr/>
        </p:nvSpPr>
        <p:spPr>
          <a:xfrm flipH="1">
            <a:off x="7621000" y="2561684"/>
            <a:ext cx="1282175" cy="1512774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Line"/>
          <p:cNvSpPr/>
          <p:nvPr/>
        </p:nvSpPr>
        <p:spPr>
          <a:xfrm>
            <a:off x="1529661" y="8055972"/>
            <a:ext cx="11118811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Line"/>
          <p:cNvSpPr/>
          <p:nvPr/>
        </p:nvSpPr>
        <p:spPr>
          <a:xfrm flipV="1">
            <a:off x="4100851" y="5447429"/>
            <a:ext cx="2470982" cy="2580585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Line"/>
          <p:cNvSpPr/>
          <p:nvPr/>
        </p:nvSpPr>
        <p:spPr>
          <a:xfrm flipH="1" flipV="1">
            <a:off x="7656537" y="5447429"/>
            <a:ext cx="2470982" cy="2580585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Line"/>
          <p:cNvSpPr/>
          <p:nvPr/>
        </p:nvSpPr>
        <p:spPr>
          <a:xfrm>
            <a:off x="7991217" y="4907240"/>
            <a:ext cx="4671474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" name="Line"/>
          <p:cNvSpPr/>
          <p:nvPr/>
        </p:nvSpPr>
        <p:spPr>
          <a:xfrm>
            <a:off x="1536768" y="4907240"/>
            <a:ext cx="4671475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" name="Line"/>
          <p:cNvSpPr/>
          <p:nvPr/>
        </p:nvSpPr>
        <p:spPr>
          <a:xfrm flipV="1">
            <a:off x="7099422" y="5642053"/>
            <a:ext cx="1" cy="3664073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" name="HEARING…"/>
          <p:cNvSpPr txBox="1"/>
          <p:nvPr/>
        </p:nvSpPr>
        <p:spPr>
          <a:xfrm>
            <a:off x="1641885" y="2646782"/>
            <a:ext cx="3062718" cy="1514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HEARING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does this person hear from authority figures, the media, the public and family and friends?</a:t>
            </a:r>
          </a:p>
        </p:txBody>
      </p:sp>
      <p:sp>
        <p:nvSpPr>
          <p:cNvPr id="82" name="Person’s NAME…"/>
          <p:cNvSpPr txBox="1"/>
          <p:nvPr/>
        </p:nvSpPr>
        <p:spPr>
          <a:xfrm>
            <a:off x="5801722" y="2608650"/>
            <a:ext cx="2574689" cy="625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 algn="ctr" defTabSz="457200">
              <a:lnSpc>
                <a:spcPct val="100000"/>
              </a:lnSpc>
              <a:spcBef>
                <a:spcPts val="290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>
                <a:latin typeface="Avenir Heavy"/>
                <a:ea typeface="Avenir Heavy"/>
                <a:cs typeface="Avenir Heavy"/>
                <a:sym typeface="Avenir Heavy"/>
              </a:rPr>
              <a:t>Person’s</a:t>
            </a: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 NAME 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ct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(use a pseudonym)</a:t>
            </a:r>
          </a:p>
        </p:txBody>
      </p:sp>
      <p:sp>
        <p:nvSpPr>
          <p:cNvPr id="83" name="SEEING…"/>
          <p:cNvSpPr txBox="1"/>
          <p:nvPr/>
        </p:nvSpPr>
        <p:spPr>
          <a:xfrm>
            <a:off x="8834313" y="2703839"/>
            <a:ext cx="3712356" cy="89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SEEING</a:t>
            </a:r>
            <a:endParaRPr sz="1000"/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/>
              <a:t>What does this person see around them?</a:t>
            </a:r>
          </a:p>
        </p:txBody>
      </p:sp>
      <p:sp>
        <p:nvSpPr>
          <p:cNvPr id="84" name="SAYING…"/>
          <p:cNvSpPr txBox="1"/>
          <p:nvPr/>
        </p:nvSpPr>
        <p:spPr>
          <a:xfrm>
            <a:off x="8262087" y="5049395"/>
            <a:ext cx="4298797" cy="676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SAYING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is this person’s attitude in public?</a:t>
            </a:r>
          </a:p>
        </p:txBody>
      </p:sp>
      <p:sp>
        <p:nvSpPr>
          <p:cNvPr id="85" name="DOING…"/>
          <p:cNvSpPr txBox="1"/>
          <p:nvPr/>
        </p:nvSpPr>
        <p:spPr>
          <a:xfrm>
            <a:off x="1664708" y="5063611"/>
            <a:ext cx="4264693" cy="96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DOING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does this person spend their time doing?</a:t>
            </a:r>
          </a:p>
        </p:txBody>
      </p:sp>
      <p:sp>
        <p:nvSpPr>
          <p:cNvPr id="86" name="PAIN…"/>
          <p:cNvSpPr txBox="1"/>
          <p:nvPr/>
        </p:nvSpPr>
        <p:spPr>
          <a:xfrm>
            <a:off x="1664708" y="8183911"/>
            <a:ext cx="4543535" cy="724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PAIN 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are their fears and frustrations?</a:t>
            </a:r>
          </a:p>
        </p:txBody>
      </p:sp>
      <p:sp>
        <p:nvSpPr>
          <p:cNvPr id="87" name="GAIN…"/>
          <p:cNvSpPr txBox="1"/>
          <p:nvPr/>
        </p:nvSpPr>
        <p:spPr>
          <a:xfrm>
            <a:off x="8827206" y="8198127"/>
            <a:ext cx="3726570" cy="696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GAIN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 they want and need?</a:t>
            </a:r>
          </a:p>
        </p:txBody>
      </p:sp>
      <p:sp>
        <p:nvSpPr>
          <p:cNvPr id="88" name="What causes them…"/>
          <p:cNvSpPr txBox="1"/>
          <p:nvPr/>
        </p:nvSpPr>
        <p:spPr>
          <a:xfrm>
            <a:off x="5141520" y="7525511"/>
            <a:ext cx="1781672" cy="89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/>
              <a:t>What causes them </a:t>
            </a:r>
            <a:endParaRPr sz="1000"/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MAJOR WORRIES?</a:t>
            </a:r>
          </a:p>
        </p:txBody>
      </p:sp>
      <p:sp>
        <p:nvSpPr>
          <p:cNvPr id="89" name="What makes them…"/>
          <p:cNvSpPr txBox="1"/>
          <p:nvPr/>
        </p:nvSpPr>
        <p:spPr>
          <a:xfrm>
            <a:off x="7241420" y="7536258"/>
            <a:ext cx="2186688" cy="70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makes them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HAPPY?</a:t>
            </a:r>
          </a:p>
        </p:txBody>
      </p:sp>
      <p:sp>
        <p:nvSpPr>
          <p:cNvPr id="90" name="Based on Osterwalder and Pigneur, in Business Model Generation, 2010"/>
          <p:cNvSpPr txBox="1"/>
          <p:nvPr/>
        </p:nvSpPr>
        <p:spPr>
          <a:xfrm rot="16206335">
            <a:off x="-2468909" y="5548532"/>
            <a:ext cx="7257158" cy="39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defTabSz="457200">
              <a:lnSpc>
                <a:spcPct val="100000"/>
              </a:lnSpc>
              <a:spcBef>
                <a:spcPts val="0"/>
              </a:spcBef>
              <a:defRPr sz="12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Based on Osterwalder and Pigneur, in Business Model Generation, 2010</a:t>
            </a:r>
          </a:p>
        </p:txBody>
      </p:sp>
      <p:sp>
        <p:nvSpPr>
          <p:cNvPr id="91" name="EMPATHY MAP"/>
          <p:cNvSpPr txBox="1"/>
          <p:nvPr/>
        </p:nvSpPr>
        <p:spPr>
          <a:xfrm>
            <a:off x="1831872" y="1448109"/>
            <a:ext cx="32970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EMPATHY MAP</a:t>
            </a:r>
          </a:p>
        </p:txBody>
      </p:sp>
      <p:pic>
        <p:nvPicPr>
          <p:cNvPr id="92" name="OCLogo circle dblue trans letters.png" descr="OCLogo circle dblue trans lette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34" y="486092"/>
            <a:ext cx="1045071" cy="104507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EAST RENFREWSHIRE COUNCIL…"/>
          <p:cNvSpPr txBox="1"/>
          <p:nvPr/>
        </p:nvSpPr>
        <p:spPr>
          <a:xfrm>
            <a:off x="1843832" y="627626"/>
            <a:ext cx="6485104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EAST RENFREWSHIRE COUNCIL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SCOTTISH APPROACH TO SERVICE DESIGN TRAINING</a:t>
            </a:r>
          </a:p>
        </p:txBody>
      </p:sp>
      <p:sp>
        <p:nvSpPr>
          <p:cNvPr id="94" name="Rectangle"/>
          <p:cNvSpPr/>
          <p:nvPr/>
        </p:nvSpPr>
        <p:spPr>
          <a:xfrm>
            <a:off x="9518323" y="498792"/>
            <a:ext cx="3228652" cy="1740208"/>
          </a:xfrm>
          <a:prstGeom prst="rect">
            <a:avLst/>
          </a:prstGeom>
          <a:ln w="254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NAME AND TEAM"/>
          <p:cNvSpPr txBox="1"/>
          <p:nvPr/>
        </p:nvSpPr>
        <p:spPr>
          <a:xfrm>
            <a:off x="9620955" y="507698"/>
            <a:ext cx="192806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NAME AND TEAM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Who…"/>
          <p:cNvSpPr txBox="1"/>
          <p:nvPr/>
        </p:nvSpPr>
        <p:spPr>
          <a:xfrm>
            <a:off x="1460116" y="2690588"/>
            <a:ext cx="104678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Who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(User profile)</a:t>
            </a:r>
          </a:p>
        </p:txBody>
      </p:sp>
      <p:sp>
        <p:nvSpPr>
          <p:cNvPr id="104" name="What…"/>
          <p:cNvSpPr txBox="1"/>
          <p:nvPr/>
        </p:nvSpPr>
        <p:spPr>
          <a:xfrm>
            <a:off x="4677469" y="2690588"/>
            <a:ext cx="81783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What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(Activity)</a:t>
            </a:r>
          </a:p>
        </p:txBody>
      </p:sp>
      <p:sp>
        <p:nvSpPr>
          <p:cNvPr id="105" name="Where…"/>
          <p:cNvSpPr txBox="1"/>
          <p:nvPr/>
        </p:nvSpPr>
        <p:spPr>
          <a:xfrm>
            <a:off x="7175744" y="2690588"/>
            <a:ext cx="166855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Where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(Information channel)</a:t>
            </a:r>
          </a:p>
        </p:txBody>
      </p:sp>
      <p:sp>
        <p:nvSpPr>
          <p:cNvPr id="106" name="Why…"/>
          <p:cNvSpPr txBox="1"/>
          <p:nvPr/>
        </p:nvSpPr>
        <p:spPr>
          <a:xfrm>
            <a:off x="10524741" y="2690588"/>
            <a:ext cx="115410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Why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(Value to user)</a:t>
            </a:r>
          </a:p>
        </p:txBody>
      </p:sp>
      <p:pic>
        <p:nvPicPr>
          <p:cNvPr id="107" name="Journey-Map_template.png" descr="Journey-Map_template.png"/>
          <p:cNvPicPr>
            <a:picLocks noChangeAspect="1"/>
          </p:cNvPicPr>
          <p:nvPr/>
        </p:nvPicPr>
        <p:blipFill>
          <a:blip r:embed="rId2">
            <a:extLst/>
          </a:blip>
          <a:srcRect l="20" t="0" r="20" b="0"/>
          <a:stretch>
            <a:fillRect/>
          </a:stretch>
        </p:blipFill>
        <p:spPr>
          <a:xfrm>
            <a:off x="-60614" y="334465"/>
            <a:ext cx="13126028" cy="928199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"/>
          <p:cNvSpPr/>
          <p:nvPr/>
        </p:nvSpPr>
        <p:spPr>
          <a:xfrm>
            <a:off x="8143404" y="420511"/>
            <a:ext cx="2305404" cy="711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9" name="GROUP"/>
          <p:cNvSpPr txBox="1"/>
          <p:nvPr/>
        </p:nvSpPr>
        <p:spPr>
          <a:xfrm>
            <a:off x="9467678" y="731192"/>
            <a:ext cx="97670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>
                <a:solidFill>
                  <a:srgbClr val="4870A2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GROUP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18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9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0">
              <a:spcBef>
                <a:spcPts val="1300"/>
              </a:spcBef>
              <a:buSzTx/>
              <a:buNone/>
              <a:defRPr spc="-38" sz="3800"/>
            </a:lvl2pPr>
            <a:lvl3pPr marL="0" indent="0">
              <a:spcBef>
                <a:spcPts val="1300"/>
              </a:spcBef>
              <a:buSzTx/>
              <a:buNone/>
              <a:defRPr spc="-38" sz="3800"/>
            </a:lvl3pPr>
            <a:lvl4pPr marL="0" indent="0">
              <a:spcBef>
                <a:spcPts val="1300"/>
              </a:spcBef>
              <a:buSzTx/>
              <a:buNone/>
              <a:defRPr spc="-38" sz="3800"/>
            </a:lvl4pPr>
            <a:lvl5pPr marL="0" indent="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